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25"/>
  </p:notesMasterIdLst>
  <p:handoutMasterIdLst>
    <p:handoutMasterId r:id="rId26"/>
  </p:handoutMasterIdLst>
  <p:sldIdLst>
    <p:sldId id="1503" r:id="rId2"/>
    <p:sldId id="939" r:id="rId3"/>
    <p:sldId id="1224" r:id="rId4"/>
    <p:sldId id="1755" r:id="rId5"/>
    <p:sldId id="1756" r:id="rId6"/>
    <p:sldId id="1757" r:id="rId7"/>
    <p:sldId id="1758" r:id="rId8"/>
    <p:sldId id="1759" r:id="rId9"/>
    <p:sldId id="1761" r:id="rId10"/>
    <p:sldId id="1762" r:id="rId11"/>
    <p:sldId id="1763" r:id="rId12"/>
    <p:sldId id="1764" r:id="rId13"/>
    <p:sldId id="1767" r:id="rId14"/>
    <p:sldId id="1765" r:id="rId15"/>
    <p:sldId id="1766" r:id="rId16"/>
    <p:sldId id="1768" r:id="rId17"/>
    <p:sldId id="1760" r:id="rId18"/>
    <p:sldId id="1769" r:id="rId19"/>
    <p:sldId id="1770" r:id="rId20"/>
    <p:sldId id="1771" r:id="rId21"/>
    <p:sldId id="1772" r:id="rId22"/>
    <p:sldId id="1773" r:id="rId23"/>
    <p:sldId id="1270" r:id="rId2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503"/>
            <p14:sldId id="939"/>
            <p14:sldId id="1224"/>
            <p14:sldId id="1755"/>
            <p14:sldId id="1756"/>
            <p14:sldId id="1757"/>
            <p14:sldId id="1758"/>
            <p14:sldId id="1759"/>
            <p14:sldId id="1761"/>
            <p14:sldId id="1762"/>
            <p14:sldId id="1763"/>
            <p14:sldId id="1764"/>
            <p14:sldId id="1767"/>
            <p14:sldId id="1765"/>
            <p14:sldId id="1766"/>
            <p14:sldId id="1768"/>
            <p14:sldId id="1760"/>
            <p14:sldId id="1769"/>
            <p14:sldId id="1770"/>
            <p14:sldId id="1771"/>
            <p14:sldId id="1772"/>
            <p14:sldId id="1773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8900"/>
    <a:srgbClr val="3E729D"/>
    <a:srgbClr val="FB8E20"/>
    <a:srgbClr val="1778B8"/>
    <a:srgbClr val="36544F"/>
    <a:srgbClr val="5AB88F"/>
    <a:srgbClr val="D4EBE9"/>
    <a:srgbClr val="B04432"/>
    <a:srgbClr val="9E60B8"/>
    <a:srgbClr val="0DC2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31"/>
    <p:restoredTop sz="96911" autoAdjust="0"/>
  </p:normalViewPr>
  <p:slideViewPr>
    <p:cSldViewPr snapToGrid="0" snapToObjects="1">
      <p:cViewPr>
        <p:scale>
          <a:sx n="164" d="100"/>
          <a:sy n="164" d="100"/>
        </p:scale>
        <p:origin x="992" y="10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09.09.24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09.09.24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9/9/24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playground.react.dev/" TargetMode="Externa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 descr="Ein Bild, das Blume, Pflanze, Wirbellose, Insekt enthält.&#10;&#10;Automatisch generierte Beschreibung">
            <a:extLst>
              <a:ext uri="{FF2B5EF4-FFF2-40B4-BE49-F238E27FC236}">
                <a16:creationId xmlns:a16="http://schemas.microsoft.com/office/drawing/2014/main" id="{A55542D7-F094-B512-D332-19AFE208CA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0188"/>
          <a:stretch/>
        </p:blipFill>
        <p:spPr>
          <a:xfrm>
            <a:off x="-54283" y="-35169"/>
            <a:ext cx="9225749" cy="5178669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-62654" y="-37749"/>
            <a:ext cx="9225749" cy="4588582"/>
          </a:xfrm>
          <a:prstGeom prst="rect">
            <a:avLst/>
          </a:prstGeom>
          <a:solidFill>
            <a:srgbClr val="D4EBE9">
              <a:alpha val="2862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4277385" y="2613444"/>
            <a:ext cx="5062643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 w="12700"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Neuerungen</a:t>
            </a:r>
            <a:endParaRPr lang="de-DE" sz="4400" b="1" dirty="0">
              <a:ln w="12700">
                <a:solidFill>
                  <a:schemeClr val="bg1">
                    <a:lumMod val="7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54283" y="4550833"/>
            <a:ext cx="9217378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Oose</a:t>
            </a:r>
            <a:r>
              <a:rPr lang="de-DE" sz="1050" spc="60" dirty="0">
                <a:solidFill>
                  <a:srgbClr val="D4EBE9"/>
                </a:solidFill>
              </a:rPr>
              <a:t> </a:t>
            </a:r>
            <a:r>
              <a:rPr lang="de-DE" sz="1050" spc="60" dirty="0" err="1">
                <a:solidFill>
                  <a:srgbClr val="D4EBE9"/>
                </a:solidFill>
              </a:rPr>
              <a:t>events</a:t>
            </a:r>
            <a:r>
              <a:rPr lang="de-DE" sz="1050" spc="60" dirty="0">
                <a:solidFill>
                  <a:srgbClr val="D4EBE9"/>
                </a:solidFill>
              </a:rPr>
              <a:t> | Hamburg, 10. September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136620" y="113688"/>
            <a:ext cx="2501921" cy="769442"/>
            <a:chOff x="12484424" y="2415330"/>
            <a:chExt cx="2501921" cy="769442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bg1">
                <a:lumMod val="65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bg1">
                <a:lumMod val="65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6" name="Rechteck 5">
            <a:extLst>
              <a:ext uri="{FF2B5EF4-FFF2-40B4-BE49-F238E27FC236}">
                <a16:creationId xmlns:a16="http://schemas.microsoft.com/office/drawing/2014/main" id="{52320F38-DF02-D5ED-DBFD-05022E115634}"/>
              </a:ext>
            </a:extLst>
          </p:cNvPr>
          <p:cNvSpPr/>
          <p:nvPr/>
        </p:nvSpPr>
        <p:spPr>
          <a:xfrm>
            <a:off x="4448014" y="219235"/>
            <a:ext cx="4559366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Slides: https://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/oose-react19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A8CCBACD-5803-3C1B-A0A7-11433E522956}"/>
              </a:ext>
            </a:extLst>
          </p:cNvPr>
          <p:cNvSpPr txBox="1"/>
          <p:nvPr/>
        </p:nvSpPr>
        <p:spPr>
          <a:xfrm>
            <a:off x="4070704" y="995825"/>
            <a:ext cx="7100656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800" b="1" dirty="0" err="1">
                <a:ln w="19050"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8800" dirty="0">
              <a:ln w="19050">
                <a:solidFill>
                  <a:srgbClr val="36544F"/>
                </a:solidFill>
              </a:ln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034DECC5-879C-FE73-881A-4E0948AD4E26}"/>
              </a:ext>
            </a:extLst>
          </p:cNvPr>
          <p:cNvSpPr txBox="1"/>
          <p:nvPr/>
        </p:nvSpPr>
        <p:spPr>
          <a:xfrm>
            <a:off x="6205788" y="3395658"/>
            <a:ext cx="7505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800" b="1" dirty="0">
                <a:ln w="1270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im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2BF2EEEF-EC98-0585-30F6-077A46B1A243}"/>
              </a:ext>
            </a:extLst>
          </p:cNvPr>
          <p:cNvSpPr txBox="1"/>
          <p:nvPr/>
        </p:nvSpPr>
        <p:spPr>
          <a:xfrm>
            <a:off x="5095164" y="2237668"/>
            <a:ext cx="46880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200" b="1" dirty="0">
                <a:ln w="12700"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Die wichtigsten</a:t>
            </a:r>
            <a:endParaRPr lang="de-DE" sz="32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C8DD345-F1EC-8828-C6CC-7F4775481F49}"/>
              </a:ext>
            </a:extLst>
          </p:cNvPr>
          <p:cNvSpPr txBox="1"/>
          <p:nvPr/>
        </p:nvSpPr>
        <p:spPr>
          <a:xfrm>
            <a:off x="7294619" y="931947"/>
            <a:ext cx="204540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ln w="1270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19</a:t>
            </a:r>
            <a:endParaRPr lang="de-DE" sz="7200" b="1" dirty="0">
              <a:ln w="12700">
                <a:solidFill>
                  <a:schemeClr val="accent3">
                    <a:lumMod val="60000"/>
                    <a:lumOff val="40000"/>
                  </a:schemeClr>
                </a:solidFill>
              </a:ln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12844AA-2D4A-EB42-4A94-B6C03C5605A4}"/>
              </a:ext>
            </a:extLst>
          </p:cNvPr>
          <p:cNvSpPr txBox="1"/>
          <p:nvPr/>
        </p:nvSpPr>
        <p:spPr>
          <a:xfrm>
            <a:off x="5415496" y="3760449"/>
            <a:ext cx="39245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5400" b="1" dirty="0">
                <a:ln w="1270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rgbClr val="3E729D"/>
                </a:solidFill>
                <a:latin typeface="Montserrat" charset="0"/>
                <a:ea typeface="Montserrat" charset="0"/>
                <a:cs typeface="Montserrat" charset="0"/>
              </a:rPr>
              <a:t>Überblick</a:t>
            </a:r>
            <a:endParaRPr lang="de-DE" sz="2800" dirty="0">
              <a:solidFill>
                <a:srgbClr val="3E729D"/>
              </a:solidFill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B53462BB-8A3A-E1F2-09CC-920E163062BC}"/>
              </a:ext>
            </a:extLst>
          </p:cNvPr>
          <p:cNvSpPr txBox="1"/>
          <p:nvPr/>
        </p:nvSpPr>
        <p:spPr>
          <a:xfrm>
            <a:off x="6808706" y="3405096"/>
            <a:ext cx="71873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800" b="1" dirty="0">
                <a:ln w="12700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praktischen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6748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createContext</a:t>
            </a:r>
            <a:r>
              <a:rPr lang="de-DE" sz="2000" b="0" dirty="0">
                <a:solidFill>
                  <a:srgbClr val="36544F"/>
                </a:solidFill>
              </a:rPr>
              <a:t> gibt jetzt direkt den Provider zurück</a:t>
            </a:r>
          </a:p>
          <a:p>
            <a:pPr lvl="1">
              <a:spcAft>
                <a:spcPts val="600"/>
              </a:spcAft>
            </a:pPr>
            <a:r>
              <a:rPr lang="de-DE" sz="1700" dirty="0" err="1"/>
              <a:t>MyContext.Provider</a:t>
            </a:r>
            <a:r>
              <a:rPr lang="de-DE" sz="1700" dirty="0"/>
              <a:t> damit überflüssig</a:t>
            </a:r>
          </a:p>
          <a:p>
            <a:pPr lvl="1"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MyContext.Consumer</a:t>
            </a:r>
            <a:r>
              <a:rPr lang="de-DE" sz="1700" b="0" dirty="0">
                <a:solidFill>
                  <a:srgbClr val="36544F"/>
                </a:solidFill>
              </a:rPr>
              <a:t> gibt es nicht mehr</a:t>
            </a:r>
          </a:p>
          <a:p>
            <a:pPr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Context</a:t>
            </a:r>
            <a:r>
              <a:rPr lang="de-DE" sz="2000" b="0" dirty="0">
                <a:solidFill>
                  <a:srgbClr val="36544F"/>
                </a:solidFill>
              </a:rPr>
              <a:t> kann mit der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-Funktion abgefragt werden</a:t>
            </a:r>
            <a:endParaRPr lang="de-DE" sz="2000" dirty="0"/>
          </a:p>
          <a:p>
            <a:pPr marL="342900" lvl="1" indent="0">
              <a:spcAft>
                <a:spcPts val="600"/>
              </a:spcAft>
              <a:buNone/>
            </a:pPr>
            <a:endParaRPr lang="de-DE" sz="2000" dirty="0"/>
          </a:p>
          <a:p>
            <a:pPr>
              <a:spcAft>
                <a:spcPts val="600"/>
              </a:spcAft>
            </a:pPr>
            <a:r>
              <a:rPr lang="de-DE" sz="1400" b="0" dirty="0">
                <a:solidFill>
                  <a:srgbClr val="36544F"/>
                </a:solidFill>
              </a:rPr>
              <a:t>🕵️‍♂️ 20_use_context</a:t>
            </a:r>
          </a:p>
          <a:p>
            <a:pPr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Vereinfachungen beim </a:t>
            </a:r>
            <a:r>
              <a:rPr lang="de-DE" dirty="0" err="1"/>
              <a:t>Context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5504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Separates Projekt, nicht Teil von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Fügt </a:t>
            </a:r>
            <a:r>
              <a:rPr lang="de-DE" sz="2000" b="0" dirty="0" err="1">
                <a:solidFill>
                  <a:srgbClr val="36544F"/>
                </a:solidFill>
              </a:rPr>
              <a:t>Memoisierungen</a:t>
            </a:r>
            <a:r>
              <a:rPr lang="de-DE" sz="2000" b="0" dirty="0">
                <a:solidFill>
                  <a:srgbClr val="36544F"/>
                </a:solidFill>
              </a:rPr>
              <a:t> in euren Code ein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Ergebnis dann ähnlich wie </a:t>
            </a:r>
            <a:r>
              <a:rPr lang="de-DE" sz="2000" b="0" dirty="0" err="1">
                <a:solidFill>
                  <a:srgbClr val="36544F"/>
                </a:solidFill>
              </a:rPr>
              <a:t>React.memo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useMemo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useCallback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r>
              <a:rPr lang="de-DE" sz="2000" dirty="0"/>
              <a:t>Technisch über das Analysieren und Verfolgen von Abhängigkeiten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Eure Bundle-Size wird dadurch größer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Ihr müsst die Rules </a:t>
            </a:r>
            <a:r>
              <a:rPr lang="de-DE" sz="2000" b="0" dirty="0" err="1">
                <a:solidFill>
                  <a:srgbClr val="36544F"/>
                </a:solidFill>
              </a:rPr>
              <a:t>of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befolgen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Compiler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45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Bevor ihr den Compiler verwendet, könnt ihr einen "</a:t>
            </a:r>
            <a:r>
              <a:rPr lang="de-DE" sz="2000" b="0" dirty="0" err="1">
                <a:solidFill>
                  <a:srgbClr val="36544F"/>
                </a:solidFill>
              </a:rPr>
              <a:t>Healthcheck</a:t>
            </a:r>
            <a:r>
              <a:rPr lang="de-DE" sz="2000" b="0" dirty="0">
                <a:solidFill>
                  <a:srgbClr val="36544F"/>
                </a:solidFill>
              </a:rPr>
              <a:t>" machen, ob eure Codebasis damit funktioniert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Es gibt einzelne Bibliotheken die mit dem Compiler nicht kompatibel sind.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20000"/>
              </a:lnSpc>
              <a:spcAft>
                <a:spcPts val="600"/>
              </a:spcAft>
              <a:buNone/>
            </a:pPr>
            <a:r>
              <a:rPr lang="de-DE" sz="2000" b="0" dirty="0" err="1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npx</a:t>
            </a:r>
            <a:r>
              <a:rPr lang="de-DE" sz="2000" b="0" dirty="0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 </a:t>
            </a:r>
            <a:r>
              <a:rPr lang="de-DE" sz="2000" b="0" dirty="0" err="1">
                <a:solidFill>
                  <a:srgbClr val="36544F"/>
                </a:solidFill>
                <a:latin typeface="Source Code Pro Medium" panose="020B0309030403020204" pitchFamily="34" charset="0"/>
                <a:ea typeface="Source Code Pro Medium" panose="020B0309030403020204" pitchFamily="34" charset="0"/>
              </a:rPr>
              <a:t>react-compiler-healthcheck@latest</a:t>
            </a:r>
            <a:endParaRPr lang="de-DE" sz="2000" b="0" dirty="0">
              <a:solidFill>
                <a:srgbClr val="36544F"/>
              </a:solidFill>
              <a:latin typeface="Source Code Pro Medium" panose="020B0309030403020204" pitchFamily="34" charset="0"/>
              <a:ea typeface="Source Code Pro Medium" panose="020B0309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Compiler: </a:t>
            </a:r>
            <a:r>
              <a:rPr lang="de-DE" dirty="0" err="1"/>
              <a:t>Healthcheck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348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Es gibt ein </a:t>
            </a:r>
            <a:r>
              <a:rPr lang="de-DE" sz="2000" b="0" dirty="0" err="1">
                <a:solidFill>
                  <a:srgbClr val="36544F"/>
                </a:solidFill>
              </a:rPr>
              <a:t>ESLint</a:t>
            </a:r>
            <a:r>
              <a:rPr lang="de-DE" sz="2000" b="0" dirty="0">
                <a:solidFill>
                  <a:srgbClr val="36544F"/>
                </a:solidFill>
              </a:rPr>
              <a:t> Plug-in, dass euch warnt, wenn ihr Code schreibt, der mit dem Compiler nicht kompatibel ist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Ihr könnt den Compiler auf einzelne Dateien beschränken (z.B. bei Problemen)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Bestehende </a:t>
            </a:r>
            <a:r>
              <a:rPr lang="de-DE" sz="2000" b="0" dirty="0" err="1">
                <a:solidFill>
                  <a:srgbClr val="36544F"/>
                </a:solidFill>
              </a:rPr>
              <a:t>useCallback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useMemo</a:t>
            </a:r>
            <a:r>
              <a:rPr lang="de-DE" sz="2000" b="0" dirty="0">
                <a:solidFill>
                  <a:srgbClr val="36544F"/>
                </a:solidFill>
              </a:rPr>
              <a:t> etc.-Aufrufe können im Code bleiben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Es gibt einen </a:t>
            </a:r>
            <a:r>
              <a:rPr lang="de-DE" sz="2000" b="0" dirty="0" err="1">
                <a:solidFill>
                  <a:srgbClr val="36544F"/>
                </a:solidFill>
              </a:rPr>
              <a:t>Playground</a:t>
            </a:r>
            <a:r>
              <a:rPr lang="de-DE" sz="2000" b="0" dirty="0">
                <a:solidFill>
                  <a:srgbClr val="36544F"/>
                </a:solidFill>
              </a:rPr>
              <a:t> zum ausprobieren: </a:t>
            </a:r>
            <a:r>
              <a:rPr lang="de-DE" sz="2000" b="0" dirty="0">
                <a:solidFill>
                  <a:srgbClr val="36544F"/>
                </a:solidFill>
                <a:hlinkClick r:id="rId2"/>
              </a:rPr>
              <a:t>https://playground.react.dev/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DevTools</a:t>
            </a:r>
            <a:r>
              <a:rPr lang="de-DE" sz="2000" b="0" dirty="0">
                <a:solidFill>
                  <a:srgbClr val="36544F"/>
                </a:solidFill>
              </a:rPr>
              <a:t> bieten auch Support für den Compiler</a:t>
            </a:r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Compiler: Schrittweise Einführung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033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Der Compiler ist zurzeit ein Babel Plug-in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Der Kern ist aber unabhängig von Babel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Es wird Adapter für andere </a:t>
            </a:r>
            <a:r>
              <a:rPr lang="de-DE" sz="2000" b="0" dirty="0" err="1">
                <a:solidFill>
                  <a:srgbClr val="36544F"/>
                </a:solidFill>
              </a:rPr>
              <a:t>Buildtools</a:t>
            </a:r>
            <a:r>
              <a:rPr lang="de-DE" sz="2000" b="0" dirty="0">
                <a:solidFill>
                  <a:srgbClr val="36544F"/>
                </a:solidFill>
              </a:rPr>
              <a:t> geben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In </a:t>
            </a:r>
            <a:r>
              <a:rPr lang="de-DE" sz="2000" b="0" dirty="0" err="1">
                <a:solidFill>
                  <a:srgbClr val="36544F"/>
                </a:solidFill>
              </a:rPr>
              <a:t>Next.js</a:t>
            </a:r>
            <a:r>
              <a:rPr lang="de-DE" sz="2000" b="0" dirty="0">
                <a:solidFill>
                  <a:srgbClr val="36544F"/>
                </a:solidFill>
              </a:rPr>
              <a:t> (ab Version 15) könnt ihr den Compiler per </a:t>
            </a:r>
            <a:r>
              <a:rPr lang="de-DE" sz="2000" b="0" dirty="0" err="1">
                <a:solidFill>
                  <a:srgbClr val="36544F"/>
                </a:solidFill>
              </a:rPr>
              <a:t>Konfigration</a:t>
            </a:r>
            <a:r>
              <a:rPr lang="de-DE" sz="2000" b="0" dirty="0">
                <a:solidFill>
                  <a:srgbClr val="36544F"/>
                </a:solidFill>
              </a:rPr>
              <a:t> ein- und ausschalten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Compiler: Installation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161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Compiler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Verzeichnis: 25_compiler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dirty="0" err="1"/>
              <a:t>Renderzyklen</a:t>
            </a:r>
            <a:r>
              <a:rPr lang="de-DE" sz="1700" dirty="0"/>
              <a:t> analysieren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Wie könnten wir optimieren? 🤔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Compiler in vite-Konfiguration einschalten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Was passiert? 🤔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dirty="0" err="1"/>
              <a:t>Dev</a:t>
            </a:r>
            <a:r>
              <a:rPr lang="de-DE" sz="1700" dirty="0"/>
              <a:t> Tools "Auto Memo"</a:t>
            </a:r>
            <a:endParaRPr lang="de-DE" sz="1700" b="0" dirty="0">
              <a:solidFill>
                <a:srgbClr val="36544F"/>
              </a:solidFill>
            </a:endParaRP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Eventuell </a:t>
            </a:r>
            <a:r>
              <a:rPr lang="de-DE" sz="1700" b="0" dirty="0" err="1">
                <a:solidFill>
                  <a:srgbClr val="36544F"/>
                </a:solidFill>
              </a:rPr>
              <a:t>Promise</a:t>
            </a:r>
            <a:r>
              <a:rPr lang="de-DE" sz="1700" b="0" dirty="0">
                <a:solidFill>
                  <a:srgbClr val="36544F"/>
                </a:solidFill>
              </a:rPr>
              <a:t> für JSX-Element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Compiler: Demo </a:t>
            </a:r>
            <a:r>
              <a:rPr lang="de-DE" sz="2400" b="0" dirty="0">
                <a:solidFill>
                  <a:srgbClr val="36544F"/>
                </a:solidFill>
              </a:rPr>
              <a:t>🕵️‍♂️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1000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Externe </a:t>
            </a:r>
            <a:r>
              <a:rPr lang="de-DE" dirty="0" err="1"/>
              <a:t>Resourcen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Unterstützung für </a:t>
            </a:r>
            <a:r>
              <a:rPr lang="de-DE" sz="2000" b="0" dirty="0" err="1">
                <a:solidFill>
                  <a:srgbClr val="36544F"/>
                </a:solidFill>
              </a:rPr>
              <a:t>preload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preinit</a:t>
            </a:r>
            <a:r>
              <a:rPr lang="de-DE" sz="2000" b="0" dirty="0">
                <a:solidFill>
                  <a:srgbClr val="36544F"/>
                </a:solidFill>
              </a:rPr>
              <a:t> etc. vom Browser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Dazu könnt ihr neue Funktionen nutzen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preInit</a:t>
            </a:r>
            <a:r>
              <a:rPr lang="de-DE" sz="1700" b="0" dirty="0">
                <a:solidFill>
                  <a:srgbClr val="36544F"/>
                </a:solidFill>
              </a:rPr>
              <a:t>(...): Laden und Ausführen von JS- oder CSS-Dateien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preLoad</a:t>
            </a:r>
            <a:r>
              <a:rPr lang="de-DE" sz="1700" b="0" dirty="0">
                <a:solidFill>
                  <a:srgbClr val="36544F"/>
                </a:solidFill>
              </a:rPr>
              <a:t>(...): Vor-laden von Schriften- oder CSS-Dateien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prefetchDNS</a:t>
            </a:r>
            <a:r>
              <a:rPr lang="de-DE" sz="1700" b="0" dirty="0">
                <a:solidFill>
                  <a:srgbClr val="36544F"/>
                </a:solidFill>
              </a:rPr>
              <a:t> und </a:t>
            </a:r>
            <a:r>
              <a:rPr lang="de-DE" sz="1700" b="0" dirty="0" err="1">
                <a:solidFill>
                  <a:srgbClr val="36544F"/>
                </a:solidFill>
              </a:rPr>
              <a:t>preconnect</a:t>
            </a:r>
            <a:r>
              <a:rPr lang="de-DE" sz="1700" b="0" dirty="0">
                <a:solidFill>
                  <a:srgbClr val="36544F"/>
                </a:solidFill>
              </a:rPr>
              <a:t>: Frühzeitig Verbindungen aufbauen 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Generiert werden &lt;link </a:t>
            </a:r>
            <a:r>
              <a:rPr lang="de-DE" sz="2000" b="0" dirty="0" err="1">
                <a:solidFill>
                  <a:srgbClr val="36544F"/>
                </a:solidFill>
              </a:rPr>
              <a:t>rel</a:t>
            </a:r>
            <a:r>
              <a:rPr lang="de-DE" sz="2000" b="0" dirty="0">
                <a:solidFill>
                  <a:srgbClr val="36544F"/>
                </a:solidFill>
              </a:rPr>
              <a:t>="</a:t>
            </a:r>
            <a:r>
              <a:rPr lang="de-DE" sz="2000" b="0" dirty="0" err="1">
                <a:solidFill>
                  <a:srgbClr val="36544F"/>
                </a:solidFill>
              </a:rPr>
              <a:t>preload</a:t>
            </a:r>
            <a:r>
              <a:rPr lang="de-DE" sz="2000" b="0" dirty="0">
                <a:solidFill>
                  <a:srgbClr val="36544F"/>
                </a:solidFill>
              </a:rPr>
              <a:t>" /&gt; etc. Elemente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29_asset_loading, </a:t>
            </a:r>
            <a:r>
              <a:rPr lang="de-DE" sz="2000" b="0" dirty="0" err="1">
                <a:solidFill>
                  <a:srgbClr val="36544F"/>
                </a:solidFill>
              </a:rPr>
              <a:t>preinit</a:t>
            </a: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Optimierungen beim Arbeiten mit externen </a:t>
            </a:r>
            <a:r>
              <a:rPr lang="de-DE" dirty="0" err="1"/>
              <a:t>Resourcen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2593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Dokument Metadaten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Unterstützung für externe Stylesheets und JavaScript-Dateien in euren Komponenten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2000" dirty="0"/>
              <a:t>link-Element im Header</a:t>
            </a:r>
          </a:p>
          <a:p>
            <a:pPr lvl="1">
              <a:lnSpc>
                <a:spcPct val="120000"/>
              </a:lnSpc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script</a:t>
            </a:r>
            <a:r>
              <a:rPr lang="de-DE" sz="2000" b="0" dirty="0">
                <a:solidFill>
                  <a:srgbClr val="36544F"/>
                </a:solidFill>
              </a:rPr>
              <a:t>-Element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stellt sicher, dass die Elemente nur einmal eingebunden werden (auch bei Verwendung in mehreren Komponenten)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JS-Code kann inline oder extern angegeben werden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Das funktioniert laut Doku mit Suspense – hat bei mir aber nicht funktioniert wird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30_stylesheets_und_links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Stylesheets und </a:t>
            </a:r>
            <a:r>
              <a:rPr lang="de-DE" dirty="0" err="1"/>
              <a:t>Scripte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949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Dokument Metadaten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HTML-Elemente, die sich im </a:t>
            </a:r>
            <a:r>
              <a:rPr lang="de-DE" sz="2000" b="0" dirty="0" err="1">
                <a:solidFill>
                  <a:srgbClr val="36544F"/>
                </a:solidFill>
              </a:rPr>
              <a:t>head</a:t>
            </a:r>
            <a:r>
              <a:rPr lang="de-DE" sz="2000" b="0" dirty="0">
                <a:solidFill>
                  <a:srgbClr val="36544F"/>
                </a:solidFill>
              </a:rPr>
              <a:t>-Bereich der Seite befinden können gesetzt werden</a:t>
            </a:r>
          </a:p>
          <a:p>
            <a:pPr lvl="1"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title, </a:t>
            </a:r>
            <a:r>
              <a:rPr lang="de-DE" sz="2000" b="0" dirty="0" err="1">
                <a:solidFill>
                  <a:srgbClr val="36544F"/>
                </a:solidFill>
              </a:rPr>
              <a:t>meta</a:t>
            </a:r>
            <a:r>
              <a:rPr lang="de-DE" sz="2000" b="0" dirty="0">
                <a:solidFill>
                  <a:srgbClr val="36544F"/>
                </a:solidFill>
              </a:rPr>
              <a:t>, link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Das "</a:t>
            </a:r>
            <a:r>
              <a:rPr lang="de-DE" sz="2000" b="0" dirty="0" err="1">
                <a:solidFill>
                  <a:srgbClr val="36544F"/>
                </a:solidFill>
              </a:rPr>
              <a:t>Mergen</a:t>
            </a:r>
            <a:r>
              <a:rPr lang="de-DE" sz="2000" b="0" dirty="0">
                <a:solidFill>
                  <a:srgbClr val="36544F"/>
                </a:solidFill>
              </a:rPr>
              <a:t>" von Elementen funktioniert allerdings nicht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Man wird also auch künftig auf Bibliotheken wie </a:t>
            </a:r>
            <a:r>
              <a:rPr lang="de-DE" sz="2000" dirty="0" err="1"/>
              <a:t>react-helmet</a:t>
            </a:r>
            <a:r>
              <a:rPr lang="de-DE" sz="2000" dirty="0"/>
              <a:t> setzen </a:t>
            </a:r>
          </a:p>
          <a:p>
            <a:pPr lvl="1"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In </a:t>
            </a:r>
            <a:r>
              <a:rPr lang="de-DE" sz="2000" b="0" dirty="0" err="1">
                <a:solidFill>
                  <a:srgbClr val="36544F"/>
                </a:solidFill>
              </a:rPr>
              <a:t>Next.JS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dirty="0"/>
              <a:t>gibt es schon weiteren Support dafür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32_meta_title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Dokument Meta-Daten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433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(Asynchrone) </a:t>
            </a:r>
            <a:r>
              <a:rPr lang="de-DE" dirty="0" err="1"/>
              <a:t>Transitions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 können mit </a:t>
            </a:r>
            <a:r>
              <a:rPr lang="de-DE" sz="2000" b="0" dirty="0" err="1">
                <a:solidFill>
                  <a:srgbClr val="36544F"/>
                </a:solidFill>
              </a:rPr>
              <a:t>useTransition</a:t>
            </a:r>
            <a:r>
              <a:rPr lang="de-DE" sz="2000" b="0" dirty="0">
                <a:solidFill>
                  <a:srgbClr val="36544F"/>
                </a:solidFill>
              </a:rPr>
              <a:t> asynchrone Funktionen verwendet werden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Damit kann man typische Muster beim Arbeiten mit asynchronen Daten vereinfachen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Fehlerbehandlung erfolgt dann zum Beispiel über Error </a:t>
            </a:r>
            <a:r>
              <a:rPr lang="de-DE" sz="2000" b="0" dirty="0" err="1">
                <a:solidFill>
                  <a:srgbClr val="36544F"/>
                </a:solidFill>
              </a:rPr>
              <a:t>Boundaries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40_transition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Transitions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067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OptimistiscHe</a:t>
            </a:r>
            <a:r>
              <a:rPr lang="de-DE" dirty="0"/>
              <a:t> Updates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useOptimistic</a:t>
            </a:r>
            <a:r>
              <a:rPr lang="de-DE" sz="2000" b="0" dirty="0">
                <a:solidFill>
                  <a:srgbClr val="36544F"/>
                </a:solidFill>
              </a:rPr>
              <a:t> kann ein "optimistischer" State gesetzt werden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Dieser ist so lange gültig, wie eine Transition läuft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Damit kann man das vermutete Ergebnis einer Änderung frühzeitig darstellen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40_transition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Optimistische Updates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2548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Formulare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useActionState</a:t>
            </a:r>
            <a:r>
              <a:rPr lang="de-DE" sz="2000" b="0" dirty="0">
                <a:solidFill>
                  <a:srgbClr val="36544F"/>
                </a:solidFill>
              </a:rPr>
              <a:t> bietet einen Ersatz bzw. Alternative zu </a:t>
            </a:r>
            <a:r>
              <a:rPr lang="de-DE" sz="2000" b="0" dirty="0" err="1">
                <a:solidFill>
                  <a:srgbClr val="36544F"/>
                </a:solidFill>
              </a:rPr>
              <a:t>useState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Eine action-Funktion bekommt den Formular-Inhalt beim </a:t>
            </a:r>
            <a:r>
              <a:rPr lang="de-DE" sz="2000" b="0" dirty="0" err="1">
                <a:solidFill>
                  <a:srgbClr val="36544F"/>
                </a:solidFill>
              </a:rPr>
              <a:t>Submit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 Funktion liefert einen State zurück (z.B. eine Fehlermeldung)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Das Formular bekommt die Information, ob das </a:t>
            </a:r>
            <a:r>
              <a:rPr lang="de-DE" sz="2000" b="0" dirty="0" err="1">
                <a:solidFill>
                  <a:srgbClr val="36544F"/>
                </a:solidFill>
              </a:rPr>
              <a:t>Submit</a:t>
            </a:r>
            <a:r>
              <a:rPr lang="de-DE" sz="2000" b="0" dirty="0">
                <a:solidFill>
                  <a:srgbClr val="36544F"/>
                </a:solidFill>
              </a:rPr>
              <a:t> gerade läuft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Server-Framework kann man damit Formulare bauen, die zur Laufzeit ohne JS auskommen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endParaRPr lang="de-DE" sz="17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50_formulare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Zustandverwaltung</a:t>
            </a:r>
            <a:r>
              <a:rPr lang="de-DE" dirty="0"/>
              <a:t> mit </a:t>
            </a:r>
            <a:r>
              <a:rPr lang="de-DE" dirty="0" err="1"/>
              <a:t>useActionState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299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Formulare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useFormStatus</a:t>
            </a:r>
            <a:r>
              <a:rPr lang="de-DE" sz="2000" b="0" dirty="0">
                <a:solidFill>
                  <a:srgbClr val="36544F"/>
                </a:solidFill>
              </a:rPr>
              <a:t> kann man den Status eines Formulars abfragen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Zum Beispiel: ob das Formular gerade </a:t>
            </a:r>
            <a:r>
              <a:rPr lang="de-DE" sz="2000" b="0" dirty="0" err="1">
                <a:solidFill>
                  <a:srgbClr val="36544F"/>
                </a:solidFill>
              </a:rPr>
              <a:t>submitted</a:t>
            </a:r>
            <a:r>
              <a:rPr lang="de-DE" sz="2000" b="0" dirty="0">
                <a:solidFill>
                  <a:srgbClr val="36544F"/>
                </a:solidFill>
              </a:rPr>
              <a:t> wird und welche Action ausgeführt wurde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Damit kann man zum Beispiel </a:t>
            </a:r>
            <a:r>
              <a:rPr lang="de-DE" sz="2000" b="0" dirty="0" err="1">
                <a:solidFill>
                  <a:srgbClr val="36544F"/>
                </a:solidFill>
              </a:rPr>
              <a:t>wiederverwenbare</a:t>
            </a:r>
            <a:r>
              <a:rPr lang="de-DE" sz="2000" b="0" dirty="0">
                <a:solidFill>
                  <a:srgbClr val="36544F"/>
                </a:solidFill>
              </a:rPr>
              <a:t> Buttons bauen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Wohl in erster Linie für Bibliotheken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Der Hook muss in einer Kind-Komponente unterhalb des Formulars verwendet werden</a:t>
            </a:r>
          </a:p>
          <a:p>
            <a:pPr lvl="1">
              <a:lnSpc>
                <a:spcPct val="110000"/>
              </a:lnSpc>
              <a:spcAft>
                <a:spcPts val="600"/>
              </a:spcAft>
            </a:pPr>
            <a:endParaRPr lang="de-DE" sz="17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50_formulare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lnSpc>
                <a:spcPct val="110000"/>
              </a:lnSpc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Zustandverwaltung</a:t>
            </a:r>
            <a:r>
              <a:rPr lang="de-DE" dirty="0"/>
              <a:t> mit </a:t>
            </a:r>
            <a:r>
              <a:rPr lang="de-DE" dirty="0" err="1"/>
              <a:t>useFormStatus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5020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2048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3420" y="468440"/>
            <a:ext cx="2045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66439" y="3306664"/>
            <a:ext cx="6519242" cy="150631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/oose-react19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Source-Code: </a:t>
            </a: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github.com</a:t>
            </a:r>
            <a:r>
              <a:rPr lang="de-DE" b="1" dirty="0">
                <a:solidFill>
                  <a:srgbClr val="1778B8"/>
                </a:solidFill>
              </a:rPr>
              <a:t>/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r>
              <a:rPr lang="de-DE" b="1" dirty="0">
                <a:solidFill>
                  <a:srgbClr val="1778B8"/>
                </a:solidFill>
              </a:rPr>
              <a:t>/neues-in-react-19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&amp; Kontakt: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Twitter: </a:t>
            </a:r>
            <a:r>
              <a:rPr lang="de-DE" b="1" dirty="0">
                <a:solidFill>
                  <a:srgbClr val="1778B8"/>
                </a:solidFill>
              </a:rPr>
              <a:t>@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endParaRPr lang="de-DE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31628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Ihr könnt die Version aber schon installieren und verwenden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Siehe dazu: https://</a:t>
            </a:r>
            <a:r>
              <a:rPr lang="de-DE" sz="2000" dirty="0" err="1"/>
              <a:t>react.dev</a:t>
            </a:r>
            <a:r>
              <a:rPr lang="de-DE" sz="2000" dirty="0"/>
              <a:t>/</a:t>
            </a:r>
            <a:r>
              <a:rPr lang="de-DE" sz="2000" dirty="0" err="1"/>
              <a:t>blog</a:t>
            </a:r>
            <a:r>
              <a:rPr lang="de-DE" sz="2000" dirty="0"/>
              <a:t>/2024/04/25/react-19-upgrade-guide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4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Release </a:t>
            </a:r>
            <a:r>
              <a:rPr lang="de-DE" dirty="0" err="1"/>
              <a:t>Candidate</a:t>
            </a:r>
            <a:r>
              <a:rPr lang="de-DE" dirty="0"/>
              <a:t> (seit April!)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BFEE7D-296D-0164-5057-27E4FDFFF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560" y="1415551"/>
            <a:ext cx="7772400" cy="196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09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"Probleme" mit Suspense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18 vs.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</a:t>
            </a:r>
          </a:p>
          <a:p>
            <a:pPr lvl="1"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React</a:t>
            </a:r>
            <a:r>
              <a:rPr lang="de-DE" sz="1700" b="0" dirty="0">
                <a:solidFill>
                  <a:srgbClr val="36544F"/>
                </a:solidFill>
              </a:rPr>
              <a:t> </a:t>
            </a:r>
            <a:r>
              <a:rPr lang="de-DE" sz="1700" dirty="0">
                <a:solidFill>
                  <a:srgbClr val="FF0000"/>
                </a:solidFill>
              </a:rPr>
              <a:t>18</a:t>
            </a:r>
            <a:r>
              <a:rPr lang="de-DE" sz="1700" b="0" dirty="0">
                <a:solidFill>
                  <a:srgbClr val="36544F"/>
                </a:solidFill>
              </a:rPr>
              <a:t> Workspace</a:t>
            </a:r>
          </a:p>
          <a:p>
            <a:pPr lvl="1">
              <a:spcAft>
                <a:spcPts val="600"/>
              </a:spcAft>
            </a:pPr>
            <a:r>
              <a:rPr lang="de-DE" sz="1700" b="0" dirty="0" err="1">
                <a:solidFill>
                  <a:srgbClr val="36544F"/>
                </a:solidFill>
              </a:rPr>
              <a:t>React</a:t>
            </a:r>
            <a:r>
              <a:rPr lang="de-DE" sz="1700" b="0" dirty="0">
                <a:solidFill>
                  <a:srgbClr val="36544F"/>
                </a:solidFill>
              </a:rPr>
              <a:t> 19 Workspace</a:t>
            </a:r>
          </a:p>
          <a:p>
            <a:pPr>
              <a:spcAft>
                <a:spcPts val="600"/>
              </a:spcAft>
            </a:pPr>
            <a:endParaRPr lang="de-DE" sz="24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Warum nicht stabil?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584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🕵️‍♂️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18 vs.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ansonsten wohl Feature </a:t>
            </a:r>
            <a:r>
              <a:rPr lang="de-DE" sz="2000" b="0" dirty="0" err="1">
                <a:solidFill>
                  <a:srgbClr val="36544F"/>
                </a:solidFill>
              </a:rPr>
              <a:t>Complete</a:t>
            </a: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4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Blocker: "Problem" mit Suspense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771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dirty="0" err="1">
                <a:solidFill>
                  <a:srgbClr val="36544F"/>
                </a:solidFill>
              </a:rPr>
              <a:t>latest</a:t>
            </a:r>
            <a:r>
              <a:rPr lang="de-DE" sz="2000" b="0" dirty="0">
                <a:solidFill>
                  <a:srgbClr val="36544F"/>
                </a:solidFill>
              </a:rPr>
              <a:t>: die aktuelle stabile Version (zurzeit 18.3)</a:t>
            </a:r>
          </a:p>
          <a:p>
            <a:pPr>
              <a:spcAft>
                <a:spcPts val="600"/>
              </a:spcAft>
            </a:pPr>
            <a:r>
              <a:rPr lang="de-DE" sz="2000" dirty="0" err="1">
                <a:solidFill>
                  <a:srgbClr val="36544F"/>
                </a:solidFill>
              </a:rPr>
              <a:t>canary</a:t>
            </a:r>
            <a:r>
              <a:rPr lang="de-DE" sz="2000" b="0" dirty="0">
                <a:solidFill>
                  <a:srgbClr val="36544F"/>
                </a:solidFill>
              </a:rPr>
              <a:t>: "Stabil", zur Integration/Anpassung für Library Autoren</a:t>
            </a:r>
          </a:p>
          <a:p>
            <a:pPr>
              <a:spcAft>
                <a:spcPts val="600"/>
              </a:spcAft>
            </a:pPr>
            <a:r>
              <a:rPr lang="de-DE" sz="2000" dirty="0">
                <a:solidFill>
                  <a:srgbClr val="36544F"/>
                </a:solidFill>
              </a:rPr>
              <a:t>experimental</a:t>
            </a:r>
            <a:r>
              <a:rPr lang="de-DE" sz="2000" b="0" dirty="0">
                <a:solidFill>
                  <a:srgbClr val="36544F"/>
                </a:solidFill>
              </a:rPr>
              <a:t>: Neue, noch nicht fertige Features</a:t>
            </a:r>
          </a:p>
          <a:p>
            <a:pPr>
              <a:spcAft>
                <a:spcPts val="600"/>
              </a:spcAft>
            </a:pPr>
            <a:r>
              <a:rPr lang="de-DE" sz="2000" dirty="0" err="1">
                <a:solidFill>
                  <a:srgbClr val="36544F"/>
                </a:solidFill>
              </a:rPr>
              <a:t>rc</a:t>
            </a:r>
            <a:r>
              <a:rPr lang="de-DE" sz="2000" b="0" dirty="0">
                <a:solidFill>
                  <a:srgbClr val="36544F"/>
                </a:solidFill>
              </a:rPr>
              <a:t>: entspricht aktuell dem </a:t>
            </a:r>
            <a:r>
              <a:rPr lang="de-DE" sz="2000" b="0" dirty="0" err="1">
                <a:solidFill>
                  <a:srgbClr val="36544F"/>
                </a:solidFill>
              </a:rPr>
              <a:t>canary</a:t>
            </a:r>
            <a:r>
              <a:rPr lang="de-DE" sz="2000" b="0" dirty="0">
                <a:solidFill>
                  <a:srgbClr val="36544F"/>
                </a:solidFill>
              </a:rPr>
              <a:t>-Release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Installation mit dem entsprechenden Version-Tag:</a:t>
            </a:r>
          </a:p>
          <a:p>
            <a:pPr lvl="1">
              <a:spcAft>
                <a:spcPts val="600"/>
              </a:spcAft>
            </a:pPr>
            <a:r>
              <a:rPr lang="de-DE" sz="1700" b="0" dirty="0">
                <a:solidFill>
                  <a:srgbClr val="36544F"/>
                </a:solidFill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pnpm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add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--save-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exact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react@canary</a:t>
            </a:r>
            <a:r>
              <a:rPr lang="de-DE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</a:rPr>
              <a:t>react-dom@canary</a:t>
            </a:r>
            <a:endParaRPr lang="de-DE" sz="2000" dirty="0">
              <a:solidFill>
                <a:srgbClr val="36544F"/>
              </a:solidFill>
              <a:latin typeface="Source Code Pro" panose="020B0309030403020204" pitchFamily="34" charset="0"/>
              <a:ea typeface="Source Code Pro" panose="020B0309030403020204" pitchFamily="34" charset="0"/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React</a:t>
            </a:r>
            <a:r>
              <a:rPr lang="de-DE" dirty="0"/>
              <a:t> Versionen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050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Als Vorbereitung auf Version 19 könnt ihr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dirty="0">
                <a:solidFill>
                  <a:srgbClr val="36544F"/>
                </a:solidFill>
              </a:rPr>
              <a:t>18.3</a:t>
            </a:r>
            <a:r>
              <a:rPr lang="de-DE" sz="2000" b="0" dirty="0">
                <a:solidFill>
                  <a:srgbClr val="36544F"/>
                </a:solidFill>
              </a:rPr>
              <a:t> installieren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Darin sind keine neuen Features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Aber Warnungen etc. die mögliche </a:t>
            </a:r>
            <a:r>
              <a:rPr lang="de-DE" sz="2000" b="0" dirty="0" err="1">
                <a:solidFill>
                  <a:srgbClr val="36544F"/>
                </a:solidFill>
              </a:rPr>
              <a:t>React</a:t>
            </a:r>
            <a:r>
              <a:rPr lang="de-DE" sz="2000" b="0" dirty="0">
                <a:solidFill>
                  <a:srgbClr val="36544F"/>
                </a:solidFill>
              </a:rPr>
              <a:t> 19-Probleme in eurem Code anzeigen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Für die Migration: </a:t>
            </a:r>
            <a:r>
              <a:rPr lang="de-DE" dirty="0" err="1"/>
              <a:t>React</a:t>
            </a:r>
            <a:r>
              <a:rPr lang="de-DE" dirty="0"/>
              <a:t> 18.3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019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der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-Funktion kann auf </a:t>
            </a:r>
            <a:r>
              <a:rPr lang="de-DE" sz="2000" b="0" dirty="0" err="1">
                <a:solidFill>
                  <a:srgbClr val="36544F"/>
                </a:solidFill>
              </a:rPr>
              <a:t>Resourcen</a:t>
            </a:r>
            <a:r>
              <a:rPr lang="de-DE" sz="2000" b="0" dirty="0">
                <a:solidFill>
                  <a:srgbClr val="36544F"/>
                </a:solidFill>
              </a:rPr>
              <a:t> zugegriffen werden:</a:t>
            </a:r>
          </a:p>
          <a:p>
            <a:pPr lvl="1">
              <a:spcAft>
                <a:spcPts val="600"/>
              </a:spcAft>
            </a:pPr>
            <a:r>
              <a:rPr lang="de-DE" sz="2000" dirty="0" err="1"/>
              <a:t>Promises</a:t>
            </a:r>
            <a:endParaRPr lang="de-DE" sz="2000" dirty="0"/>
          </a:p>
          <a:p>
            <a:pPr lvl="1">
              <a:spcAft>
                <a:spcPts val="600"/>
              </a:spcAft>
            </a:pPr>
            <a:r>
              <a:rPr lang="de-DE" sz="2000" b="0" dirty="0" err="1">
                <a:solidFill>
                  <a:srgbClr val="36544F"/>
                </a:solidFill>
              </a:rPr>
              <a:t>Contexte</a:t>
            </a:r>
            <a:endParaRPr lang="de-DE" sz="2000" b="0" dirty="0">
              <a:solidFill>
                <a:srgbClr val="36544F"/>
              </a:solidFill>
            </a:endParaRPr>
          </a:p>
          <a:p>
            <a:pPr lvl="1"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 Funktion ist kein Hook!</a:t>
            </a:r>
          </a:p>
          <a:p>
            <a:pPr>
              <a:spcAft>
                <a:spcPts val="600"/>
              </a:spcAft>
            </a:pPr>
            <a:endParaRPr lang="de-DE" sz="20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Die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-Funktion unterliegt nicht den "Rules </a:t>
            </a:r>
            <a:r>
              <a:rPr lang="de-DE" sz="2000" b="0" dirty="0" err="1">
                <a:solidFill>
                  <a:srgbClr val="36544F"/>
                </a:solidFill>
              </a:rPr>
              <a:t>of</a:t>
            </a:r>
            <a:r>
              <a:rPr lang="de-DE" sz="2000" b="0" dirty="0">
                <a:solidFill>
                  <a:srgbClr val="36544F"/>
                </a:solidFill>
              </a:rPr>
              <a:t> Hook"</a:t>
            </a:r>
          </a:p>
          <a:p>
            <a:pPr lvl="1">
              <a:spcAft>
                <a:spcPts val="600"/>
              </a:spcAft>
            </a:pPr>
            <a:r>
              <a:rPr lang="de-DE" sz="2000" dirty="0"/>
              <a:t>Kann also z.B. in </a:t>
            </a:r>
            <a:r>
              <a:rPr lang="de-DE" sz="2000" dirty="0" err="1"/>
              <a:t>if</a:t>
            </a:r>
            <a:r>
              <a:rPr lang="de-DE" sz="2000" dirty="0"/>
              <a:t>-Abfragen verwendet werden</a:t>
            </a:r>
          </a:p>
          <a:p>
            <a:pPr marL="342900" lvl="1" indent="0">
              <a:spcAft>
                <a:spcPts val="600"/>
              </a:spcAft>
              <a:buNone/>
            </a:pPr>
            <a:endParaRPr lang="de-DE" sz="2000" dirty="0"/>
          </a:p>
          <a:p>
            <a:pPr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use</a:t>
            </a:r>
            <a:r>
              <a:rPr lang="de-DE" dirty="0"/>
              <a:t>-Funktion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9173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-Funktion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238675"/>
            <a:ext cx="8768860" cy="360823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Mit </a:t>
            </a:r>
            <a:r>
              <a:rPr lang="de-DE" sz="2000" b="0" dirty="0" err="1">
                <a:solidFill>
                  <a:srgbClr val="36544F"/>
                </a:solidFill>
              </a:rPr>
              <a:t>use</a:t>
            </a:r>
            <a:r>
              <a:rPr lang="de-DE" sz="2000" b="0" dirty="0">
                <a:solidFill>
                  <a:srgbClr val="36544F"/>
                </a:solidFill>
              </a:rPr>
              <a:t> kann man auf ein </a:t>
            </a:r>
            <a:r>
              <a:rPr lang="de-DE" sz="2000" b="0" dirty="0" err="1">
                <a:solidFill>
                  <a:srgbClr val="36544F"/>
                </a:solidFill>
              </a:rPr>
              <a:t>Promise</a:t>
            </a:r>
            <a:r>
              <a:rPr lang="de-DE" sz="2000" b="0" dirty="0">
                <a:solidFill>
                  <a:srgbClr val="36544F"/>
                </a:solidFill>
              </a:rPr>
              <a:t> warten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Achtung! Das muss stabil sein (z.B. vom Router)</a:t>
            </a:r>
          </a:p>
          <a:p>
            <a:pPr>
              <a:spcAft>
                <a:spcPts val="600"/>
              </a:spcAft>
            </a:pPr>
            <a:r>
              <a:rPr lang="de-DE" sz="2000" b="0" dirty="0">
                <a:solidFill>
                  <a:srgbClr val="36544F"/>
                </a:solidFill>
              </a:rPr>
              <a:t>Kann auch vom Server kommen! (dazu später mehr)</a:t>
            </a:r>
            <a:endParaRPr lang="de-DE" sz="2000" dirty="0"/>
          </a:p>
          <a:p>
            <a:pPr marL="342900" lvl="1" indent="0">
              <a:spcAft>
                <a:spcPts val="600"/>
              </a:spcAft>
              <a:buNone/>
            </a:pPr>
            <a:endParaRPr lang="de-DE" sz="2000" dirty="0"/>
          </a:p>
          <a:p>
            <a:pPr>
              <a:spcAft>
                <a:spcPts val="600"/>
              </a:spcAft>
            </a:pPr>
            <a:r>
              <a:rPr lang="de-DE" sz="1400" b="0" dirty="0">
                <a:solidFill>
                  <a:srgbClr val="36544F"/>
                </a:solidFill>
              </a:rPr>
              <a:t>🕵️‍♂️ 12_use rendern</a:t>
            </a:r>
          </a:p>
          <a:p>
            <a:pPr>
              <a:spcAft>
                <a:spcPts val="600"/>
              </a:spcAft>
            </a:pPr>
            <a:r>
              <a:rPr lang="de-DE" sz="1400" b="0" dirty="0">
                <a:solidFill>
                  <a:srgbClr val="36544F"/>
                </a:solidFill>
              </a:rPr>
              <a:t>🕵️‍♂️ 15_use rendern </a:t>
            </a:r>
            <a:r>
              <a:rPr lang="de-DE" sz="1400" b="0" dirty="0" err="1">
                <a:solidFill>
                  <a:srgbClr val="36544F"/>
                </a:solidFill>
              </a:rPr>
              <a:t>conditional</a:t>
            </a:r>
            <a:endParaRPr lang="de-DE" sz="1400" b="0" dirty="0">
              <a:solidFill>
                <a:srgbClr val="36544F"/>
              </a:solidFill>
            </a:endParaRPr>
          </a:p>
          <a:p>
            <a:pPr>
              <a:spcAft>
                <a:spcPts val="600"/>
              </a:spcAft>
            </a:pPr>
            <a:endParaRPr lang="de-DE" sz="2300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use</a:t>
            </a:r>
            <a:r>
              <a:rPr lang="de-DE" dirty="0"/>
              <a:t>-Funktion mit </a:t>
            </a:r>
            <a:r>
              <a:rPr lang="de-DE" dirty="0" err="1"/>
              <a:t>Promises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6486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1053</Words>
  <Application>Microsoft Macintosh PowerPoint</Application>
  <PresentationFormat>Bildschirmpräsentation (16:9)</PresentationFormat>
  <Paragraphs>190</Paragraphs>
  <Slides>23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32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Oose events | Hamburg, 10. September 2024 | @nilshartmann</vt:lpstr>
      <vt:lpstr>https://nilshartmann.net</vt:lpstr>
      <vt:lpstr>React 19</vt:lpstr>
      <vt:lpstr>React 19</vt:lpstr>
      <vt:lpstr>React 19</vt:lpstr>
      <vt:lpstr>React 19</vt:lpstr>
      <vt:lpstr>React 19</vt:lpstr>
      <vt:lpstr>use-Funktion</vt:lpstr>
      <vt:lpstr>use-Funktion</vt:lpstr>
      <vt:lpstr>use-Funktion</vt:lpstr>
      <vt:lpstr>React Compiler</vt:lpstr>
      <vt:lpstr>React Compiler</vt:lpstr>
      <vt:lpstr>React Compiler</vt:lpstr>
      <vt:lpstr>React Compiler</vt:lpstr>
      <vt:lpstr>React Compiler</vt:lpstr>
      <vt:lpstr>Externe Resourcen</vt:lpstr>
      <vt:lpstr>Dokument Metadaten</vt:lpstr>
      <vt:lpstr>Dokument Metadaten</vt:lpstr>
      <vt:lpstr>(Asynchrone) Transitions</vt:lpstr>
      <vt:lpstr>OptimistiscHe Updates</vt:lpstr>
      <vt:lpstr>Formulare</vt:lpstr>
      <vt:lpstr>Formulare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1238</cp:revision>
  <cp:lastPrinted>2019-09-04T14:49:47Z</cp:lastPrinted>
  <dcterms:created xsi:type="dcterms:W3CDTF">2016-03-28T15:59:53Z</dcterms:created>
  <dcterms:modified xsi:type="dcterms:W3CDTF">2024-09-10T10:50:52Z</dcterms:modified>
</cp:coreProperties>
</file>

<file path=docProps/thumbnail.jpeg>
</file>